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9906000" cy="67945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99"/>
    <a:srgbClr val="FFD661"/>
    <a:srgbClr val="ECB2D9"/>
    <a:srgbClr val="C49500"/>
    <a:srgbClr val="FFED9F"/>
    <a:srgbClr val="FFE781"/>
    <a:srgbClr val="00CC66"/>
    <a:srgbClr val="93FFC9"/>
    <a:srgbClr val="79FFBC"/>
    <a:srgbClr val="53FFA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358" y="18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09AF2-8917-4C8C-A70F-2C23F39F7AE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BDA57-246B-40E3-B125-B5010B88577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4B0C9-FC0B-4961-A902-A2138D16A8F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EBF13-603B-45BC-87D2-238B6851B13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7CF65-3739-4034-96F3-7ACA7D5E327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EF315-29D1-49FD-8351-F00B81A88BA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96B0B-1889-4DCC-8BD0-1AD7CBFFC55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9F0AA-810C-4587-99AA-579BE72D2B4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48F10-7397-4202-9531-1B641CA0E1B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F6F25-795E-4372-80BF-365CA965A7C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534E4-1C97-49CA-BFF7-12A3B4DCEDC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74A7208-F8A9-42E5-BE32-AD151B95F17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มนมุมสี่เหลี่ยมผืนผ้าด้านทแยงมุม 3"/>
          <p:cNvSpPr/>
          <p:nvPr/>
        </p:nvSpPr>
        <p:spPr>
          <a:xfrm>
            <a:off x="1571625" y="107504"/>
            <a:ext cx="5169743" cy="755650"/>
          </a:xfrm>
          <a:prstGeom prst="round2Diag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มนมุมสี่เหลี่ยมผืนผ้าด้านเดียวกัน 2"/>
          <p:cNvSpPr/>
          <p:nvPr/>
        </p:nvSpPr>
        <p:spPr>
          <a:xfrm>
            <a:off x="1" y="1543191"/>
            <a:ext cx="6858000" cy="7565313"/>
          </a:xfrm>
          <a:prstGeom prst="round2SameRect">
            <a:avLst/>
          </a:prstGeom>
          <a:solidFill>
            <a:schemeClr val="accent3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82" name="Straight Connector 81"/>
          <p:cNvCxnSpPr/>
          <p:nvPr/>
        </p:nvCxnSpPr>
        <p:spPr>
          <a:xfrm>
            <a:off x="3953933" y="8106099"/>
            <a:ext cx="2787435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944193" y="7189549"/>
            <a:ext cx="2797175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3927475" y="1355725"/>
            <a:ext cx="2797175" cy="873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34921" y="5364088"/>
            <a:ext cx="3654119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76858" y="143942"/>
            <a:ext cx="5924550" cy="7556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defRPr/>
            </a:pPr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ความสำเร็จของโครงการจัดการเชิงรุกรายบุคคลเพื่อเริ่มยาต้าน</a:t>
            </a:r>
            <a:r>
              <a:rPr lang="th-TH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ไวรัส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ctr">
              <a:defRPr/>
            </a:pPr>
            <a:r>
              <a:rPr lang="th-TH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แก่</a:t>
            </a:r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ทารกที่ติดเชื้อ</a:t>
            </a:r>
            <a:r>
              <a:rPr lang="th-TH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เอช</a:t>
            </a:r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ไอวีให้เร็วที่สุด ในเขตภาคใต้ </a:t>
            </a:r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2051" name="Picture 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953" y="11113"/>
            <a:ext cx="1227823" cy="121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 flipV="1">
            <a:off x="1571625" y="971574"/>
            <a:ext cx="5143523" cy="2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53" name="Text Box 88"/>
          <p:cNvSpPr txBox="1">
            <a:spLocks noChangeArrowheads="1"/>
          </p:cNvSpPr>
          <p:nvPr/>
        </p:nvSpPr>
        <p:spPr bwMode="auto">
          <a:xfrm>
            <a:off x="1484784" y="971600"/>
            <a:ext cx="4898024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th-TH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itchFamily="34" charset="-34"/>
                <a:cs typeface="TH SarabunPSK" pitchFamily="34" charset="-34"/>
              </a:rPr>
              <a:t>อารีน่า แหละยุ</a:t>
            </a:r>
            <a:r>
              <a:rPr lang="th-TH" sz="1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itchFamily="34" charset="-34"/>
                <a:cs typeface="TH SarabunPSK" pitchFamily="34" charset="-34"/>
              </a:rPr>
              <a:t>หีม</a:t>
            </a:r>
            <a:r>
              <a:rPr lang="th-TH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itchFamily="34" charset="-34"/>
                <a:cs typeface="TH SarabunPSK" pitchFamily="34" charset="-34"/>
              </a:rPr>
              <a:t>; </a:t>
            </a:r>
            <a:r>
              <a:rPr lang="th-TH" sz="1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itchFamily="34" charset="-34"/>
                <a:cs typeface="TH SarabunPSK" pitchFamily="34" charset="-34"/>
              </a:rPr>
              <a:t>งานให้</a:t>
            </a:r>
            <a:r>
              <a:rPr lang="th-TH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คำปรึกษา</a:t>
            </a:r>
            <a:r>
              <a:rPr lang="en-US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itchFamily="34" charset="-34"/>
                <a:cs typeface="TH SarabunPSK" pitchFamily="34" charset="-34"/>
              </a:rPr>
              <a:t> ;</a:t>
            </a:r>
            <a:r>
              <a:rPr lang="th-TH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itchFamily="34" charset="-34"/>
                <a:cs typeface="TH SarabunPSK" pitchFamily="34" charset="-34"/>
              </a:rPr>
              <a:t> โทร </a:t>
            </a:r>
            <a:r>
              <a:rPr lang="en-US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itchFamily="34" charset="-34"/>
                <a:cs typeface="TH SarabunPSK" pitchFamily="34" charset="-34"/>
              </a:rPr>
              <a:t>087-6331645 ; na_babor@hotmail.com</a:t>
            </a:r>
            <a:endParaRPr lang="th-TH" sz="1400" b="1" dirty="0">
              <a:solidFill>
                <a:schemeClr val="accent6">
                  <a:lumMod val="60000"/>
                  <a:lumOff val="4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60" name="Rectangle 38"/>
          <p:cNvSpPr>
            <a:spLocks noChangeArrowheads="1"/>
          </p:cNvSpPr>
          <p:nvPr/>
        </p:nvSpPr>
        <p:spPr bwMode="auto">
          <a:xfrm>
            <a:off x="1229817" y="5241975"/>
            <a:ext cx="1335087" cy="3381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>
                <a:lumMod val="25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85725" indent="-85725"/>
            <a:r>
              <a:rPr lang="th-TH" altLang="ko-KR" sz="1600" b="1" dirty="0">
                <a:solidFill>
                  <a:srgbClr val="000000"/>
                </a:solidFill>
                <a:latin typeface="Cordia New" pitchFamily="34" charset="-34"/>
                <a:ea typeface="Gulim" pitchFamily="34" charset="-127"/>
                <a:cs typeface="Cordia New" pitchFamily="34" charset="-34"/>
              </a:rPr>
              <a:t>แนวทางการพัฒนา</a:t>
            </a:r>
            <a:endParaRPr lang="en-US" altLang="ko-KR" sz="1600" b="1" dirty="0">
              <a:solidFill>
                <a:srgbClr val="000000"/>
              </a:solidFill>
              <a:latin typeface="Cordia New" pitchFamily="34" charset="-34"/>
              <a:ea typeface="Gulim" pitchFamily="34" charset="-127"/>
              <a:cs typeface="Cordia New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131" y="3990704"/>
            <a:ext cx="3809917" cy="1157360"/>
          </a:xfrm>
          <a:prstGeom prst="rect">
            <a:avLst/>
          </a:prstGeom>
          <a:solidFill>
            <a:srgbClr val="FFCCFF"/>
          </a:solidFill>
          <a:ln w="285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spcAft>
                <a:spcPts val="600"/>
              </a:spcAft>
              <a:buAutoNum type="arabicPeriod"/>
            </a:pPr>
            <a:r>
              <a:rPr lang="th-TH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เพื่อให้</a:t>
            </a:r>
            <a:r>
              <a:rPr lang="th-TH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หญิงตั้งครรภ์ที่ติดเชื้อ</a:t>
            </a:r>
            <a:r>
              <a:rPr lang="th-TH" sz="1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เอช</a:t>
            </a:r>
            <a:r>
              <a:rPr lang="th-TH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ไอวีและทารกที่คลอดจากแม่ติดเชื้อ</a:t>
            </a:r>
            <a:r>
              <a:rPr lang="th-TH" sz="1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เอช</a:t>
            </a:r>
            <a:r>
              <a:rPr lang="th-TH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ไอวีในเขตภาคใต้ได้รับการประเมินความเสี่ยง และได้รับการติดตามดูแลรักษาที่เหมาะสมตามแนวทางของ</a:t>
            </a:r>
            <a:r>
              <a:rPr lang="th-TH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ประเทศ</a:t>
            </a:r>
            <a:endParaRPr lang="en-US" sz="1300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342900" indent="-342900">
              <a:buAutoNum type="arabicPeriod"/>
            </a:pPr>
            <a:r>
              <a:rPr lang="th-TH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เพื่อให้</a:t>
            </a:r>
            <a:r>
              <a:rPr lang="th-TH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เกิดระบบการติดตามดูแลการรักษาหญิงตั้งครรภ์และเด็กทารกที่คลอดจากแม่ติดเชื้อ</a:t>
            </a:r>
            <a:r>
              <a:rPr lang="th-TH" sz="1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เอช</a:t>
            </a:r>
            <a:r>
              <a:rPr lang="th-TH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ไอวีในเขตภาคใต้ ที่มีประสิทธิภาพ</a:t>
            </a:r>
            <a:endParaRPr lang="en-US" sz="1300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2" name="Rectangle 38"/>
          <p:cNvSpPr>
            <a:spLocks noChangeArrowheads="1"/>
          </p:cNvSpPr>
          <p:nvPr/>
        </p:nvSpPr>
        <p:spPr bwMode="auto">
          <a:xfrm>
            <a:off x="4941168" y="7041758"/>
            <a:ext cx="792088" cy="338554"/>
          </a:xfrm>
          <a:prstGeom prst="rect">
            <a:avLst/>
          </a:prstGeom>
          <a:solidFill>
            <a:srgbClr val="FFFF99"/>
          </a:solidFill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marL="85725" indent="-85725" algn="ctr">
              <a:defRPr/>
            </a:pPr>
            <a:r>
              <a:rPr lang="th-TH" altLang="ko-KR" sz="1600" b="1" dirty="0">
                <a:solidFill>
                  <a:srgbClr val="000000"/>
                </a:solidFill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คำสำคัญ</a:t>
            </a:r>
            <a:endParaRPr lang="en-US" altLang="ko-KR" sz="1600" b="1" dirty="0">
              <a:solidFill>
                <a:srgbClr val="000000"/>
              </a:solidFill>
              <a:latin typeface="TH SarabunPSK" pitchFamily="34" charset="-34"/>
              <a:ea typeface="Gulim" pitchFamily="34" charset="-127"/>
              <a:cs typeface="TH SarabunPSK" pitchFamily="34" charset="-3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20066" y="7380312"/>
            <a:ext cx="2895601" cy="360040"/>
          </a:xfrm>
          <a:prstGeom prst="rect">
            <a:avLst/>
          </a:prstGeom>
          <a:solidFill>
            <a:srgbClr val="FFFF99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HIV / AIDS , </a:t>
            </a:r>
            <a:r>
              <a:rPr lang="th-TH" sz="1400" b="1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เอช</a:t>
            </a:r>
            <a:r>
              <a:rPr lang="th-TH" sz="1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ไอวีแม่สู่ลูก</a:t>
            </a:r>
            <a:endParaRPr lang="th-TH" sz="14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71" name="Rectangle 38"/>
          <p:cNvSpPr>
            <a:spLocks noChangeArrowheads="1"/>
          </p:cNvSpPr>
          <p:nvPr/>
        </p:nvSpPr>
        <p:spPr bwMode="auto">
          <a:xfrm>
            <a:off x="4548659" y="1259632"/>
            <a:ext cx="1544637" cy="338137"/>
          </a:xfrm>
          <a:prstGeom prst="rect">
            <a:avLst/>
          </a:prstGeom>
          <a:solidFill>
            <a:srgbClr val="93FFC9"/>
          </a:solidFill>
          <a:ln w="28575">
            <a:solidFill>
              <a:srgbClr val="00CC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85725" indent="-85725"/>
            <a:r>
              <a:rPr lang="en-US" altLang="ko-KR" sz="1600" b="1" dirty="0">
                <a:solidFill>
                  <a:srgbClr val="000000"/>
                </a:solidFill>
                <a:latin typeface="Cordia New" pitchFamily="34" charset="-34"/>
                <a:ea typeface="Gulim" pitchFamily="34" charset="-127"/>
                <a:cs typeface="Cordia New" pitchFamily="34" charset="-34"/>
              </a:rPr>
              <a:t>Improvement Highlight</a:t>
            </a:r>
          </a:p>
        </p:txBody>
      </p:sp>
      <p:sp>
        <p:nvSpPr>
          <p:cNvPr id="2132" name="Rectangle 38"/>
          <p:cNvSpPr>
            <a:spLocks noChangeArrowheads="1"/>
          </p:cNvSpPr>
          <p:nvPr/>
        </p:nvSpPr>
        <p:spPr bwMode="auto">
          <a:xfrm>
            <a:off x="4724474" y="7976691"/>
            <a:ext cx="1296814" cy="33972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indent="-85725" algn="ctr"/>
            <a:r>
              <a:rPr lang="th-TH" altLang="ko-KR" sz="1600" b="1" dirty="0">
                <a:solidFill>
                  <a:srgbClr val="000000"/>
                </a:solidFill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กิตติกรรมประกาศ</a:t>
            </a:r>
            <a:endParaRPr lang="en-US" altLang="ko-KR" sz="1600" b="1" dirty="0">
              <a:solidFill>
                <a:srgbClr val="000000"/>
              </a:solidFill>
              <a:latin typeface="TH SarabunPSK" pitchFamily="34" charset="-34"/>
              <a:ea typeface="Gulim" pitchFamily="34" charset="-127"/>
              <a:cs typeface="TH SarabunPSK" pitchFamily="34" charset="-34"/>
            </a:endParaRPr>
          </a:p>
        </p:txBody>
      </p:sp>
      <p:sp>
        <p:nvSpPr>
          <p:cNvPr id="1158" name="Rectangle 1157"/>
          <p:cNvSpPr/>
          <p:nvPr/>
        </p:nvSpPr>
        <p:spPr>
          <a:xfrm>
            <a:off x="3928233" y="8309923"/>
            <a:ext cx="2889295" cy="726573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3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ขอขอบคุณ </a:t>
            </a:r>
            <a:endParaRPr lang="th-TH" sz="13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>
              <a:defRPr/>
            </a:pPr>
            <a:r>
              <a:rPr lang="th-TH" sz="13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นพ.</a:t>
            </a:r>
            <a:r>
              <a:rPr lang="th-TH" sz="13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กุลเดช เตชะนภารักษ์ ผู้อำนวยการโรงพยาบาล </a:t>
            </a:r>
            <a:r>
              <a:rPr lang="th-TH" sz="13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และ</a:t>
            </a:r>
          </a:p>
          <a:p>
            <a:pPr algn="ctr">
              <a:defRPr/>
            </a:pPr>
            <a:r>
              <a:rPr lang="th-TH" sz="1300" b="1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พว</a:t>
            </a:r>
            <a:r>
              <a:rPr lang="th-TH" sz="13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13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ละมูล บุรณศิริ หัวหน้าพยาบาล โรงพยาบาลหาดใหญ่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1131" y="5584462"/>
            <a:ext cx="3809917" cy="352404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 marL="342900" lvl="0" indent="-342900" algn="thaiDist">
              <a:spcAft>
                <a:spcPts val="600"/>
              </a:spcAft>
              <a:buAutoNum type="arabicPeriod"/>
            </a:pPr>
            <a:r>
              <a:rPr lang="th-TH" sz="1300" dirty="0" smtClean="0">
                <a:latin typeface="TH SarabunPSK" pitchFamily="34" charset="-34"/>
                <a:cs typeface="TH SarabunPSK" pitchFamily="34" charset="-34"/>
              </a:rPr>
              <a:t>ดำเนินกิจกรรม</a:t>
            </a:r>
            <a:r>
              <a:rPr lang="th-TH" sz="1300" dirty="0">
                <a:latin typeface="TH SarabunPSK" pitchFamily="34" charset="-34"/>
                <a:cs typeface="TH SarabunPSK" pitchFamily="34" charset="-34"/>
              </a:rPr>
              <a:t>ในโครงการจัดการเชิงรุกรายบุคคลเพื่อเริ่มยาต้าน</a:t>
            </a:r>
            <a:r>
              <a:rPr lang="th-TH" sz="1300" dirty="0" err="1">
                <a:latin typeface="TH SarabunPSK" pitchFamily="34" charset="-34"/>
                <a:cs typeface="TH SarabunPSK" pitchFamily="34" charset="-34"/>
              </a:rPr>
              <a:t>ไวรัส</a:t>
            </a:r>
            <a:r>
              <a:rPr lang="th-TH" sz="1300" dirty="0">
                <a:latin typeface="TH SarabunPSK" pitchFamily="34" charset="-34"/>
                <a:cs typeface="TH SarabunPSK" pitchFamily="34" charset="-34"/>
              </a:rPr>
              <a:t>แก่ทารกที่เกิดจากแม่ติด</a:t>
            </a:r>
            <a:r>
              <a:rPr lang="th-TH" sz="1300" dirty="0" smtClean="0">
                <a:latin typeface="TH SarabunPSK" pitchFamily="34" charset="-34"/>
                <a:cs typeface="TH SarabunPSK" pitchFamily="34" charset="-34"/>
              </a:rPr>
              <a:t>เชื้อ</a:t>
            </a:r>
            <a:r>
              <a:rPr lang="th-TH" sz="1300" dirty="0" err="1" smtClean="0">
                <a:latin typeface="TH SarabunPSK" pitchFamily="34" charset="-34"/>
                <a:cs typeface="TH SarabunPSK" pitchFamily="34" charset="-34"/>
              </a:rPr>
              <a:t>เอช</a:t>
            </a:r>
            <a:r>
              <a:rPr lang="th-TH" sz="1300" dirty="0">
                <a:latin typeface="TH SarabunPSK" pitchFamily="34" charset="-34"/>
                <a:cs typeface="TH SarabunPSK" pitchFamily="34" charset="-34"/>
              </a:rPr>
              <a:t>ไอวีให้เร็ว</a:t>
            </a:r>
            <a:r>
              <a:rPr lang="th-TH" sz="1300" dirty="0" smtClean="0">
                <a:latin typeface="TH SarabunPSK" pitchFamily="34" charset="-34"/>
                <a:cs typeface="TH SarabunPSK" pitchFamily="34" charset="-34"/>
              </a:rPr>
              <a:t>ที่สุด ให้เป็นไปตามแนวทางของประเทศ เช่น </a:t>
            </a:r>
            <a:r>
              <a:rPr lang="th-TH" sz="1300" dirty="0">
                <a:latin typeface="TH SarabunPSK" pitchFamily="34" charset="-34"/>
                <a:cs typeface="TH SarabunPSK" pitchFamily="34" charset="-34"/>
              </a:rPr>
              <a:t>ผู้จัดการภาค ติดตามข้อมูลการรักษาโดยใช้แบบฟอร์มการรายงานการจัดการเชิงรุก กับทางโรงพยาบาลที่ให้การรักษา</a:t>
            </a:r>
            <a:r>
              <a:rPr lang="th-TH" sz="1300" dirty="0" smtClean="0">
                <a:latin typeface="TH SarabunPSK" pitchFamily="34" charset="-34"/>
                <a:cs typeface="TH SarabunPSK" pitchFamily="34" charset="-34"/>
              </a:rPr>
              <a:t>ทารก เป็นต้น</a:t>
            </a:r>
          </a:p>
          <a:p>
            <a:pPr marL="342900" indent="-342900" algn="thaiDist">
              <a:spcAft>
                <a:spcPts val="600"/>
              </a:spcAft>
              <a:buFontTx/>
              <a:buAutoNum type="arabicPeriod"/>
            </a:pPr>
            <a:r>
              <a:rPr lang="th-TH" sz="1300" dirty="0">
                <a:latin typeface="TH SarabunPSK" pitchFamily="34" charset="-34"/>
                <a:cs typeface="TH SarabunPSK" pitchFamily="34" charset="-34"/>
              </a:rPr>
              <a:t>จัดตั้งเครือข่ายเพื่อติดตามเด็กที่ติดเชื้อ</a:t>
            </a:r>
            <a:r>
              <a:rPr lang="th-TH" sz="1300" dirty="0" err="1">
                <a:latin typeface="TH SarabunPSK" pitchFamily="34" charset="-34"/>
                <a:cs typeface="TH SarabunPSK" pitchFamily="34" charset="-34"/>
              </a:rPr>
              <a:t>เอช</a:t>
            </a:r>
            <a:r>
              <a:rPr lang="th-TH" sz="1300" dirty="0">
                <a:latin typeface="TH SarabunPSK" pitchFamily="34" charset="-34"/>
                <a:cs typeface="TH SarabunPSK" pitchFamily="34" charset="-34"/>
              </a:rPr>
              <a:t>ไอวี ในโรงพยาบาลทุกแห่งในสังกัด </a:t>
            </a:r>
            <a:r>
              <a:rPr lang="th-TH" sz="1300" dirty="0" err="1">
                <a:latin typeface="TH SarabunPSK" pitchFamily="34" charset="-34"/>
                <a:cs typeface="TH SarabunPSK" pitchFamily="34" charset="-34"/>
              </a:rPr>
              <a:t>สคร</a:t>
            </a:r>
            <a:r>
              <a:rPr lang="th-TH" sz="1300" dirty="0">
                <a:latin typeface="TH SarabunPSK" pitchFamily="34" charset="-34"/>
                <a:cs typeface="TH SarabunPSK" pitchFamily="34" charset="-34"/>
              </a:rPr>
              <a:t>.11และ12  โดยใช้ช่องทาง เช่น </a:t>
            </a:r>
            <a:r>
              <a:rPr lang="th-TH" sz="1300" dirty="0" err="1">
                <a:latin typeface="TH SarabunPSK" pitchFamily="34" charset="-34"/>
                <a:cs typeface="TH SarabunPSK" pitchFamily="34" charset="-34"/>
              </a:rPr>
              <a:t>แอพพลิเค</a:t>
            </a:r>
            <a:r>
              <a:rPr lang="th-TH" sz="1300" dirty="0">
                <a:latin typeface="TH SarabunPSK" pitchFamily="34" charset="-34"/>
                <a:cs typeface="TH SarabunPSK" pitchFamily="34" charset="-34"/>
              </a:rPr>
              <a:t>ชัน </a:t>
            </a:r>
            <a:r>
              <a:rPr lang="en-US" sz="1300" dirty="0">
                <a:latin typeface="TH SarabunPSK" pitchFamily="34" charset="-34"/>
                <a:cs typeface="TH SarabunPSK" pitchFamily="34" charset="-34"/>
              </a:rPr>
              <a:t>LINE , E-Mail ,</a:t>
            </a:r>
            <a:r>
              <a:rPr lang="th-TH" sz="1300" dirty="0">
                <a:latin typeface="TH SarabunPSK" pitchFamily="34" charset="-34"/>
                <a:cs typeface="TH SarabunPSK" pitchFamily="34" charset="-34"/>
              </a:rPr>
              <a:t>โทรศัพท์ </a:t>
            </a:r>
            <a:r>
              <a:rPr lang="th-TH" sz="1300" dirty="0" smtClean="0">
                <a:latin typeface="TH SarabunPSK" pitchFamily="34" charset="-34"/>
                <a:cs typeface="TH SarabunPSK" pitchFamily="34" charset="-34"/>
              </a:rPr>
              <a:t>เป็นต้น </a:t>
            </a:r>
            <a:r>
              <a:rPr lang="th-TH" sz="1300" dirty="0">
                <a:latin typeface="TH SarabunPSK" pitchFamily="34" charset="-34"/>
                <a:cs typeface="TH SarabunPSK" pitchFamily="34" charset="-34"/>
              </a:rPr>
              <a:t>เพื่อสร้างความเข้มแข็งของเครือข่ายการดูแลเด็กติด</a:t>
            </a:r>
            <a:r>
              <a:rPr lang="th-TH" sz="1300" dirty="0" smtClean="0">
                <a:latin typeface="TH SarabunPSK" pitchFamily="34" charset="-34"/>
                <a:cs typeface="TH SarabunPSK" pitchFamily="34" charset="-34"/>
              </a:rPr>
              <a:t>เชื้อ </a:t>
            </a:r>
            <a:r>
              <a:rPr lang="th-TH" sz="1300" dirty="0" err="1" smtClean="0">
                <a:latin typeface="TH SarabunPSK" pitchFamily="34" charset="-34"/>
                <a:cs typeface="TH SarabunPSK" pitchFamily="34" charset="-34"/>
              </a:rPr>
              <a:t>เอช</a:t>
            </a:r>
            <a:r>
              <a:rPr lang="th-TH" sz="1300" dirty="0">
                <a:latin typeface="TH SarabunPSK" pitchFamily="34" charset="-34"/>
                <a:cs typeface="TH SarabunPSK" pitchFamily="34" charset="-34"/>
              </a:rPr>
              <a:t>ไอวี และให้คำแนะนำโรงพยาบาลลูกข่ายให้เป็นไปตาม</a:t>
            </a:r>
            <a:r>
              <a:rPr lang="th-TH" sz="1300" dirty="0" smtClean="0">
                <a:latin typeface="TH SarabunPSK" pitchFamily="34" charset="-34"/>
                <a:cs typeface="TH SarabunPSK" pitchFamily="34" charset="-34"/>
              </a:rPr>
              <a:t>แนวทาง มาตรฐาน</a:t>
            </a:r>
            <a:r>
              <a:rPr lang="th-TH" sz="1300" dirty="0">
                <a:latin typeface="TH SarabunPSK" pitchFamily="34" charset="-34"/>
                <a:cs typeface="TH SarabunPSK" pitchFamily="34" charset="-34"/>
              </a:rPr>
              <a:t>ของ</a:t>
            </a:r>
            <a:r>
              <a:rPr lang="th-TH" sz="1300" dirty="0" smtClean="0">
                <a:latin typeface="TH SarabunPSK" pitchFamily="34" charset="-34"/>
                <a:cs typeface="TH SarabunPSK" pitchFamily="34" charset="-34"/>
              </a:rPr>
              <a:t>ประเทศ</a:t>
            </a:r>
          </a:p>
          <a:p>
            <a:pPr marL="342900" indent="-342900" algn="thaiDist">
              <a:spcAft>
                <a:spcPts val="600"/>
              </a:spcAft>
              <a:buFontTx/>
              <a:buAutoNum type="arabicPeriod"/>
            </a:pPr>
            <a:r>
              <a:rPr lang="th-TH" sz="1300" dirty="0">
                <a:latin typeface="TH SarabunPSK" pitchFamily="34" charset="-34"/>
                <a:cs typeface="TH SarabunPSK" pitchFamily="34" charset="-34"/>
              </a:rPr>
              <a:t>ผู้จัดการ</a:t>
            </a:r>
            <a:r>
              <a:rPr lang="th-TH" sz="1300" dirty="0" smtClean="0">
                <a:latin typeface="TH SarabunPSK" pitchFamily="34" charset="-34"/>
                <a:cs typeface="TH SarabunPSK" pitchFamily="34" charset="-34"/>
              </a:rPr>
              <a:t>ภาคใต้ ซึ่ง</a:t>
            </a:r>
            <a:r>
              <a:rPr lang="th-TH" sz="1300" dirty="0">
                <a:latin typeface="TH SarabunPSK" pitchFamily="34" charset="-34"/>
                <a:cs typeface="TH SarabunPSK" pitchFamily="34" charset="-34"/>
              </a:rPr>
              <a:t>ประกอบไปด้วย แพทย์ พยาบาล เภสัชกร ที่ดูแลกลุ่มเด็กติดเชื้อ</a:t>
            </a:r>
            <a:r>
              <a:rPr lang="th-TH" sz="1300" dirty="0" err="1">
                <a:latin typeface="TH SarabunPSK" pitchFamily="34" charset="-34"/>
                <a:cs typeface="TH SarabunPSK" pitchFamily="34" charset="-34"/>
              </a:rPr>
              <a:t>เอช</a:t>
            </a:r>
            <a:r>
              <a:rPr lang="th-TH" sz="1300" dirty="0">
                <a:latin typeface="TH SarabunPSK" pitchFamily="34" charset="-34"/>
                <a:cs typeface="TH SarabunPSK" pitchFamily="34" charset="-34"/>
              </a:rPr>
              <a:t>ไอวี ร่วมกันวางแผนนิเทศติดตามการดำเนินโครงการฯ ของโรงพยาบาลในเขต </a:t>
            </a:r>
            <a:r>
              <a:rPr lang="th-TH" sz="1300" dirty="0" err="1">
                <a:latin typeface="TH SarabunPSK" pitchFamily="34" charset="-34"/>
                <a:cs typeface="TH SarabunPSK" pitchFamily="34" charset="-34"/>
              </a:rPr>
              <a:t>สคร</a:t>
            </a:r>
            <a:r>
              <a:rPr lang="en-US" sz="1300" dirty="0">
                <a:latin typeface="TH SarabunPSK" pitchFamily="34" charset="-34"/>
                <a:cs typeface="TH SarabunPSK" pitchFamily="34" charset="-34"/>
              </a:rPr>
              <a:t>.11 </a:t>
            </a:r>
            <a:r>
              <a:rPr lang="th-TH" sz="1300" dirty="0">
                <a:latin typeface="TH SarabunPSK" pitchFamily="34" charset="-34"/>
                <a:cs typeface="TH SarabunPSK" pitchFamily="34" charset="-34"/>
              </a:rPr>
              <a:t>และ </a:t>
            </a:r>
            <a:r>
              <a:rPr lang="en-US" sz="1300" dirty="0">
                <a:latin typeface="TH SarabunPSK" pitchFamily="34" charset="-34"/>
                <a:cs typeface="TH SarabunPSK" pitchFamily="34" charset="-34"/>
              </a:rPr>
              <a:t>12 </a:t>
            </a:r>
            <a:r>
              <a:rPr lang="th-TH" sz="1300" dirty="0">
                <a:latin typeface="TH SarabunPSK" pitchFamily="34" charset="-34"/>
                <a:cs typeface="TH SarabunPSK" pitchFamily="34" charset="-34"/>
              </a:rPr>
              <a:t>ที่คิดว่ามีปัญหา เช่น ภาพรวมของจังหวัดที่มีทารกที่ติดเชื้อ</a:t>
            </a:r>
            <a:r>
              <a:rPr lang="th-TH" sz="1300" dirty="0" err="1">
                <a:latin typeface="TH SarabunPSK" pitchFamily="34" charset="-34"/>
                <a:cs typeface="TH SarabunPSK" pitchFamily="34" charset="-34"/>
              </a:rPr>
              <a:t>เอช</a:t>
            </a:r>
            <a:r>
              <a:rPr lang="th-TH" sz="1300" dirty="0">
                <a:latin typeface="TH SarabunPSK" pitchFamily="34" charset="-34"/>
                <a:cs typeface="TH SarabunPSK" pitchFamily="34" charset="-34"/>
              </a:rPr>
              <a:t>ไอวีมากที่สุด หรือ ภาพรวมของจังหวัดที่ไม่ทราบการปรับเปลี่ยนแนวทางปฏิบัติของประเทศ เป็น</a:t>
            </a:r>
            <a:r>
              <a:rPr lang="th-TH" sz="1300" dirty="0" smtClean="0">
                <a:latin typeface="TH SarabunPSK" pitchFamily="34" charset="-34"/>
                <a:cs typeface="TH SarabunPSK" pitchFamily="34" charset="-34"/>
              </a:rPr>
              <a:t>ต้น</a:t>
            </a:r>
          </a:p>
          <a:p>
            <a:pPr marL="342900" lvl="0" indent="-342900" algn="thaiDist">
              <a:buFontTx/>
              <a:buAutoNum type="arabicPeriod"/>
            </a:pPr>
            <a:r>
              <a:rPr lang="th-TH" sz="1300" dirty="0">
                <a:latin typeface="TH SarabunPSK" pitchFamily="34" charset="-34"/>
                <a:cs typeface="TH SarabunPSK" pitchFamily="34" charset="-34"/>
              </a:rPr>
              <a:t>การรวบรวมข้อมูลในเขต</a:t>
            </a:r>
            <a:r>
              <a:rPr lang="th-TH" sz="1300" dirty="0" smtClean="0">
                <a:latin typeface="TH SarabunPSK" pitchFamily="34" charset="-34"/>
                <a:cs typeface="TH SarabunPSK" pitchFamily="34" charset="-34"/>
              </a:rPr>
              <a:t>ภาคใต้ เช่น </a:t>
            </a:r>
            <a:r>
              <a:rPr lang="th-TH" sz="1300" dirty="0">
                <a:latin typeface="TH SarabunPSK" pitchFamily="34" charset="-34"/>
                <a:cs typeface="TH SarabunPSK" pitchFamily="34" charset="-34"/>
              </a:rPr>
              <a:t>จัดทำฐานข้อมูล การเริ่มยาต้าน</a:t>
            </a:r>
            <a:r>
              <a:rPr lang="th-TH" sz="1300" dirty="0" err="1">
                <a:latin typeface="TH SarabunPSK" pitchFamily="34" charset="-34"/>
                <a:cs typeface="TH SarabunPSK" pitchFamily="34" charset="-34"/>
              </a:rPr>
              <a:t>ไวรัส</a:t>
            </a:r>
            <a:r>
              <a:rPr lang="th-TH" sz="1300" dirty="0">
                <a:latin typeface="TH SarabunPSK" pitchFamily="34" charset="-34"/>
                <a:cs typeface="TH SarabunPSK" pitchFamily="34" charset="-34"/>
              </a:rPr>
              <a:t>ของเด็กที่ติดเชื้อ</a:t>
            </a:r>
            <a:r>
              <a:rPr lang="th-TH" sz="1300" dirty="0" err="1">
                <a:latin typeface="TH SarabunPSK" pitchFamily="34" charset="-34"/>
                <a:cs typeface="TH SarabunPSK" pitchFamily="34" charset="-34"/>
              </a:rPr>
              <a:t>เอช</a:t>
            </a:r>
            <a:r>
              <a:rPr lang="th-TH" sz="1300" dirty="0">
                <a:latin typeface="TH SarabunPSK" pitchFamily="34" charset="-34"/>
                <a:cs typeface="TH SarabunPSK" pitchFamily="34" charset="-34"/>
              </a:rPr>
              <a:t>ไอวี ในสังกัด </a:t>
            </a:r>
            <a:r>
              <a:rPr lang="th-TH" sz="1300" dirty="0" err="1">
                <a:latin typeface="TH SarabunPSK" pitchFamily="34" charset="-34"/>
                <a:cs typeface="TH SarabunPSK" pitchFamily="34" charset="-34"/>
              </a:rPr>
              <a:t>สคร</a:t>
            </a:r>
            <a:r>
              <a:rPr lang="en-US" sz="1300" dirty="0">
                <a:latin typeface="TH SarabunPSK" pitchFamily="34" charset="-34"/>
                <a:cs typeface="TH SarabunPSK" pitchFamily="34" charset="-34"/>
              </a:rPr>
              <a:t>.11 </a:t>
            </a:r>
            <a:r>
              <a:rPr lang="th-TH" sz="1300" dirty="0">
                <a:latin typeface="TH SarabunPSK" pitchFamily="34" charset="-34"/>
                <a:cs typeface="TH SarabunPSK" pitchFamily="34" charset="-34"/>
              </a:rPr>
              <a:t>และ </a:t>
            </a:r>
            <a:r>
              <a:rPr lang="en-US" sz="1300" dirty="0" smtClean="0">
                <a:latin typeface="TH SarabunPSK" pitchFamily="34" charset="-34"/>
                <a:cs typeface="TH SarabunPSK" pitchFamily="34" charset="-34"/>
              </a:rPr>
              <a:t>12 </a:t>
            </a:r>
            <a:r>
              <a:rPr lang="th-TH" sz="1300" dirty="0" smtClean="0">
                <a:latin typeface="TH SarabunPSK" pitchFamily="34" charset="-34"/>
                <a:cs typeface="TH SarabunPSK" pitchFamily="34" charset="-34"/>
              </a:rPr>
              <a:t>เป็นต้น</a:t>
            </a:r>
            <a:endParaRPr lang="en-US" sz="1300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32" name="Straight Connector 40"/>
          <p:cNvCxnSpPr/>
          <p:nvPr/>
        </p:nvCxnSpPr>
        <p:spPr>
          <a:xfrm>
            <a:off x="117882" y="3779912"/>
            <a:ext cx="3671158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057" name="Rectangle 19"/>
          <p:cNvSpPr>
            <a:spLocks noChangeArrowheads="1"/>
          </p:cNvSpPr>
          <p:nvPr/>
        </p:nvSpPr>
        <p:spPr bwMode="auto">
          <a:xfrm>
            <a:off x="1229817" y="3670616"/>
            <a:ext cx="1335087" cy="320088"/>
          </a:xfrm>
          <a:prstGeom prst="rect">
            <a:avLst/>
          </a:prstGeom>
          <a:solidFill>
            <a:srgbClr val="FFCCFF"/>
          </a:solidFill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algn="ctr">
              <a:lnSpc>
                <a:spcPct val="90000"/>
              </a:lnSpc>
            </a:pPr>
            <a:r>
              <a:rPr lang="th-TH" sz="1600" b="1" dirty="0">
                <a:solidFill>
                  <a:srgbClr val="000000"/>
                </a:solidFill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เป้าหมาย</a:t>
            </a:r>
          </a:p>
        </p:txBody>
      </p:sp>
      <p:cxnSp>
        <p:nvCxnSpPr>
          <p:cNvPr id="45" name="Straight Connector 40"/>
          <p:cNvCxnSpPr/>
          <p:nvPr/>
        </p:nvCxnSpPr>
        <p:spPr>
          <a:xfrm>
            <a:off x="134921" y="1364456"/>
            <a:ext cx="3671158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6" name="Rectangle 19"/>
          <p:cNvSpPr>
            <a:spLocks noChangeArrowheads="1"/>
          </p:cNvSpPr>
          <p:nvPr/>
        </p:nvSpPr>
        <p:spPr bwMode="auto">
          <a:xfrm>
            <a:off x="1246856" y="1255160"/>
            <a:ext cx="1335087" cy="320088"/>
          </a:xfrm>
          <a:prstGeom prst="rect">
            <a:avLst/>
          </a:prstGeom>
          <a:solidFill>
            <a:srgbClr val="FFED9F"/>
          </a:solidFill>
          <a:ln w="28575">
            <a:solidFill>
              <a:srgbClr val="C495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 algn="ctr">
              <a:lnSpc>
                <a:spcPct val="90000"/>
              </a:lnSpc>
            </a:pPr>
            <a:r>
              <a:rPr lang="th-TH" sz="1600" b="1" dirty="0" smtClean="0">
                <a:solidFill>
                  <a:srgbClr val="000000"/>
                </a:solidFill>
                <a:latin typeface="TH SarabunPSK" pitchFamily="34" charset="-34"/>
                <a:ea typeface="Gulim" pitchFamily="34" charset="-127"/>
                <a:cs typeface="TH SarabunPSK" pitchFamily="34" charset="-34"/>
              </a:rPr>
              <a:t>ที่มาของปัญหา</a:t>
            </a:r>
            <a:endParaRPr lang="th-TH" sz="1600" b="1" dirty="0">
              <a:solidFill>
                <a:srgbClr val="000000"/>
              </a:solidFill>
              <a:latin typeface="TH SarabunPSK" pitchFamily="34" charset="-34"/>
              <a:ea typeface="Gulim" pitchFamily="34" charset="-127"/>
              <a:cs typeface="TH SarabunPSK" pitchFamily="34" charset="-34"/>
            </a:endParaRPr>
          </a:p>
        </p:txBody>
      </p:sp>
      <p:sp>
        <p:nvSpPr>
          <p:cNvPr id="47" name="Rectangle 8"/>
          <p:cNvSpPr/>
          <p:nvPr/>
        </p:nvSpPr>
        <p:spPr>
          <a:xfrm>
            <a:off x="3933452" y="1575248"/>
            <a:ext cx="2879924" cy="2780728"/>
          </a:xfrm>
          <a:prstGeom prst="rect">
            <a:avLst/>
          </a:prstGeom>
          <a:solidFill>
            <a:srgbClr val="93FFC9"/>
          </a:solidFill>
          <a:ln w="28575">
            <a:solidFill>
              <a:srgbClr val="00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lvl="0" indent="-342900" algn="thaiDist">
              <a:spcAft>
                <a:spcPts val="600"/>
              </a:spcAft>
              <a:buFont typeface="+mj-lt"/>
              <a:buAutoNum type="arabicPeriod"/>
            </a:pPr>
            <a:r>
              <a:rPr lang="th-TH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โรงพยาบาล</a:t>
            </a:r>
            <a:r>
              <a:rPr lang="th-TH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ในเขตภาคใต้ รับทราบแนวทางการรักษาของประเทศ เข้าใจระบบโครงการจัดการเชิงรุกรายบุคคลเพื่อเริ่มยาต้าน</a:t>
            </a:r>
            <a:r>
              <a:rPr lang="th-TH" sz="1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ไวรัส</a:t>
            </a:r>
            <a:r>
              <a:rPr lang="th-TH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แก่ทารกที่ติดเชื้อ</a:t>
            </a:r>
            <a:r>
              <a:rPr lang="th-TH" sz="1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เอช</a:t>
            </a:r>
            <a:r>
              <a:rPr lang="th-TH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ไอวีให้เร็วที่สุด กระตุ้น</a:t>
            </a:r>
            <a:r>
              <a:rPr lang="th-TH" sz="1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ให้สห</a:t>
            </a:r>
            <a:r>
              <a:rPr lang="th-TH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วิชาชีพมีส่วนร่วมในการดูแลผู้ป่วยติดเชื้อ</a:t>
            </a:r>
            <a:r>
              <a:rPr lang="th-TH" sz="1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เอช</a:t>
            </a:r>
            <a:r>
              <a:rPr lang="th-TH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ไอวี ให้บรรลุตาม</a:t>
            </a:r>
            <a:r>
              <a:rPr lang="th-TH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เป้าหมายและ</a:t>
            </a:r>
            <a:r>
              <a:rPr lang="th-TH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ร่วมกันหาแนว</a:t>
            </a:r>
            <a:r>
              <a:rPr lang="th-TH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ทางแก้ไข</a:t>
            </a:r>
            <a:endParaRPr lang="th-TH" sz="1300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342900" lvl="0" indent="-342900" algn="thaiDist">
              <a:spcAft>
                <a:spcPts val="600"/>
              </a:spcAft>
              <a:buFont typeface="+mj-lt"/>
              <a:buAutoNum type="arabicPeriod"/>
            </a:pPr>
            <a:r>
              <a:rPr lang="th-TH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ผู้ป่วย</a:t>
            </a:r>
            <a:r>
              <a:rPr lang="th-TH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หรือผู้ติดเชื้อเด็กในเขตภาคใต้ ได้รับการดูแลรักษาด้วยยาต้าน</a:t>
            </a:r>
            <a:r>
              <a:rPr lang="th-TH" sz="1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ไวรัส</a:t>
            </a:r>
            <a:r>
              <a:rPr lang="th-TH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ตามแนวทางของประเทศอย่างถูกต้องและ</a:t>
            </a:r>
            <a:r>
              <a:rPr lang="th-TH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รวดเร็ว</a:t>
            </a:r>
            <a:endParaRPr lang="th-TH" sz="1300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342900" lvl="0" indent="-342900" algn="thaiDist">
              <a:buFont typeface="+mj-lt"/>
              <a:buAutoNum type="arabicPeriod"/>
            </a:pPr>
            <a:r>
              <a:rPr lang="th-TH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มี</a:t>
            </a:r>
            <a:r>
              <a:rPr lang="th-TH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ระบบเก็บข้อมูลหญิงตั้งครรภ์ที่ติดเชื้อ</a:t>
            </a:r>
            <a:r>
              <a:rPr lang="th-TH" sz="1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เอช</a:t>
            </a:r>
            <a:r>
              <a:rPr lang="th-TH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ไอวี และเด็กที่คลอดจากมารดาที่ติดเชื้อ</a:t>
            </a:r>
            <a:r>
              <a:rPr lang="th-TH" sz="13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เอช</a:t>
            </a:r>
            <a:r>
              <a:rPr lang="th-TH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ไอวีอย่างเป็นระบบ ซึ่งสามารถนำไปใช้ในการพัฒนาการดูแลผู้ป่วยต่อไป</a:t>
            </a:r>
            <a:endParaRPr lang="en-US" sz="1300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8" name="Rectangle 8"/>
          <p:cNvSpPr/>
          <p:nvPr/>
        </p:nvSpPr>
        <p:spPr>
          <a:xfrm>
            <a:off x="51131" y="1575248"/>
            <a:ext cx="3809917" cy="1988640"/>
          </a:xfrm>
          <a:prstGeom prst="rect">
            <a:avLst/>
          </a:prstGeom>
          <a:solidFill>
            <a:srgbClr val="FFED9F"/>
          </a:solidFill>
          <a:ln w="28575">
            <a:solidFill>
              <a:srgbClr val="C49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thaiDist"/>
            <a:r>
              <a:rPr lang="th-TH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โรงพยาบาล</a:t>
            </a:r>
            <a:r>
              <a:rPr lang="th-TH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หาดใหญ่ ได้รับมอบหมายให้เป็นผู้จัดการภาคใต้ </a:t>
            </a:r>
            <a:r>
              <a:rPr lang="th-TH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สคร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.11 </a:t>
            </a:r>
            <a:r>
              <a:rPr lang="th-TH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และ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12 </a:t>
            </a:r>
            <a:r>
              <a:rPr lang="th-TH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ในการประสานงานติดตามดูแล ภายใต้โครงการจัดการเชิงรุกรายบุคคลเพื่อเริ่มยาต้าน</a:t>
            </a:r>
            <a:r>
              <a:rPr lang="th-TH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ไวรัส</a:t>
            </a:r>
            <a:r>
              <a:rPr lang="th-TH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แก่ทารกที่ติดเชื้อ</a:t>
            </a:r>
            <a:r>
              <a:rPr lang="th-TH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เอช</a:t>
            </a:r>
            <a:r>
              <a:rPr lang="th-TH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ไอวีให้เร็วที่สุด เนื่องจากการที่จะดูแลหญิงตั้งครรภ์ที่ติดเชื้อ</a:t>
            </a:r>
            <a:r>
              <a:rPr lang="th-TH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เอช</a:t>
            </a:r>
            <a:r>
              <a:rPr lang="th-TH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ไอวี และเด็กที่เกิดจากแม่ติด</a:t>
            </a:r>
            <a:r>
              <a:rPr lang="th-TH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เชื้อ</a:t>
            </a:r>
            <a:r>
              <a:rPr lang="th-TH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เอช</a:t>
            </a:r>
            <a:r>
              <a:rPr lang="th-TH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ไอวี ต้องมีการติดตามดูแลเอาใจใส่อย่างใกล้ชิด ตลอดจนการประสานงานในหลายๆฝ่าย การที่มีผู้จัดการภาค เพื่อที่จะช่วยกระตุ้นให้โรงพยาบาลต่างๆ ให้เกิดการดูแลหญิงตั้งครรภ์และทารกอย่างต่อเนื่องทันท่วงที และถูกต้องตามแนวทางการรักษาของประเทศ เพื่อประโยชน์สูงสุดแก่หญิงตั้งครรภ์และเด็ก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7" name="Picture 2" descr="C:\Users\Administrator\Desktop\f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0066" y="4432334"/>
            <a:ext cx="2930348" cy="251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การออกแบบเริ่มต้น">
  <a:themeElements>
    <a:clrScheme name="การออกแบบเริ่มต้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การออกแบบเริ่มต้น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490</Words>
  <Application>Microsoft Office PowerPoint</Application>
  <PresentationFormat>นำเสนอทางหน้าจอ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การออกแบบเริ่มต้น</vt:lpstr>
      <vt:lpstr>ภาพนิ่ง 1</vt:lpstr>
    </vt:vector>
  </TitlesOfParts>
  <Company>FasterOS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FasterUser</dc:creator>
  <cp:lastModifiedBy>opdNewlot12</cp:lastModifiedBy>
  <cp:revision>104</cp:revision>
  <cp:lastPrinted>2015-07-14T07:16:53Z</cp:lastPrinted>
  <dcterms:created xsi:type="dcterms:W3CDTF">2011-04-28T04:55:37Z</dcterms:created>
  <dcterms:modified xsi:type="dcterms:W3CDTF">2016-07-08T01:14:12Z</dcterms:modified>
</cp:coreProperties>
</file>